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3"/>
  </p:notesMasterIdLst>
  <p:sldIdLst>
    <p:sldId id="256" r:id="rId2"/>
    <p:sldId id="301" r:id="rId3"/>
    <p:sldId id="293" r:id="rId4"/>
    <p:sldId id="294" r:id="rId5"/>
    <p:sldId id="299" r:id="rId6"/>
    <p:sldId id="300" r:id="rId7"/>
    <p:sldId id="302" r:id="rId8"/>
    <p:sldId id="298" r:id="rId9"/>
    <p:sldId id="303" r:id="rId10"/>
    <p:sldId id="296" r:id="rId11"/>
    <p:sldId id="304"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Public Sans" panose="020B0604020202020204" charset="0"/>
      <p:regular r:id="rId18"/>
      <p:bold r:id="rId19"/>
      <p:italic r:id="rId20"/>
      <p:boldItalic r:id="rId21"/>
    </p:embeddedFont>
    <p:embeddedFont>
      <p:font typeface="Public Sans Thin" panose="020B060402020202020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and, Amira C. EOP/OMB" initials="BACE" lastIdx="1" clrIdx="0">
    <p:extLst>
      <p:ext uri="{19B8F6BF-5375-455C-9EA6-DF929625EA0E}">
        <p15:presenceInfo xmlns:p15="http://schemas.microsoft.com/office/powerpoint/2012/main" userId="Boland, Amira C. EOP/O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628"/>
    <a:srgbClr val="151622"/>
    <a:srgbClr val="A8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73" d="100"/>
          <a:sy n="73" d="100"/>
        </p:scale>
        <p:origin x="100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f63b959ed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f63b959e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38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8189809f2_0_32:notes"/>
          <p:cNvSpPr>
            <a:spLocks noGrp="1" noRot="1" noChangeAspect="1"/>
          </p:cNvSpPr>
          <p:nvPr>
            <p:ph type="sldImg" idx="2"/>
          </p:nvPr>
        </p:nvSpPr>
        <p:spPr>
          <a:xfrm>
            <a:off x="304800"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8189809f2_0_32:notes"/>
          <p:cNvSpPr txBox="1">
            <a:spLocks noGrp="1"/>
          </p:cNvSpPr>
          <p:nvPr>
            <p:ph type="body" idx="1"/>
          </p:nvPr>
        </p:nvSpPr>
        <p:spPr>
          <a:xfrm>
            <a:off x="640080" y="4126230"/>
            <a:ext cx="5120640" cy="3909060"/>
          </a:xfrm>
          <a:prstGeom prst="rect">
            <a:avLst/>
          </a:prstGeom>
        </p:spPr>
        <p:txBody>
          <a:bodyPr spcFirstLastPara="1" wrap="square" lIns="86195" tIns="86195" rIns="86195" bIns="86195" anchor="t" anchorCtr="0">
            <a:noAutofit/>
          </a:bodyPr>
          <a:lstStyle/>
          <a:p>
            <a:pPr marL="0" indent="0">
              <a:buNone/>
            </a:pPr>
            <a:endParaRPr/>
          </a:p>
        </p:txBody>
      </p:sp>
    </p:spTree>
    <p:extLst>
      <p:ext uri="{BB962C8B-B14F-4D97-AF65-F5344CB8AC3E}">
        <p14:creationId xmlns:p14="http://schemas.microsoft.com/office/powerpoint/2010/main" val="204125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96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73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225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41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26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77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f63b959ed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f63b959ed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05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i="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144">
          <p15:clr>
            <a:srgbClr val="FA7B17"/>
          </p15:clr>
        </p15:guide>
        <p15:guide id="3" orient="horz" pos="144">
          <p15:clr>
            <a:srgbClr val="FA7B17"/>
          </p15:clr>
        </p15:guide>
        <p15:guide id="4" pos="5616">
          <p15:clr>
            <a:srgbClr val="FA7B17"/>
          </p15:clr>
        </p15:guide>
        <p15:guide id="5" orient="horz" pos="309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ctrTitle"/>
          </p:nvPr>
        </p:nvSpPr>
        <p:spPr>
          <a:xfrm>
            <a:off x="228600" y="228600"/>
            <a:ext cx="8686800" cy="1850700"/>
          </a:xfrm>
          <a:prstGeom prst="rect">
            <a:avLst/>
          </a:prstGeom>
        </p:spPr>
        <p:txBody>
          <a:bodyPr spcFirstLastPara="1" wrap="square" lIns="91425" tIns="91425" rIns="91425" bIns="91425" anchor="b" anchorCtr="0">
            <a:normAutofit/>
          </a:bodyPr>
          <a:lstStyle>
            <a:lvl1pPr lvl="0" rtl="0">
              <a:lnSpc>
                <a:spcPct val="80000"/>
              </a:lnSpc>
              <a:spcBef>
                <a:spcPts val="0"/>
              </a:spcBef>
              <a:spcAft>
                <a:spcPts val="0"/>
              </a:spcAft>
              <a:buSzPts val="5200"/>
              <a:buFont typeface="Public Sans Thin"/>
              <a:buNone/>
              <a:defRPr sz="5200" b="1" i="0">
                <a:latin typeface="Arial" panose="020B0604020202020204" pitchFamily="34" charset="0"/>
                <a:ea typeface="Arial" panose="020B0604020202020204" pitchFamily="34" charset="0"/>
                <a:cs typeface="Arial" panose="020B0604020202020204" pitchFamily="34" charset="0"/>
                <a:sym typeface="Public Sans Thin"/>
              </a:defRPr>
            </a:lvl1pPr>
            <a:lvl2pPr lvl="1" rtl="0">
              <a:spcBef>
                <a:spcPts val="0"/>
              </a:spcBef>
              <a:spcAft>
                <a:spcPts val="0"/>
              </a:spcAft>
              <a:buSzPts val="5200"/>
              <a:buFont typeface="Public Sans Thin"/>
              <a:buNone/>
              <a:defRPr sz="5200" b="0">
                <a:latin typeface="Public Sans Thin"/>
                <a:ea typeface="Public Sans Thin"/>
                <a:cs typeface="Public Sans Thin"/>
                <a:sym typeface="Public Sans Thin"/>
              </a:defRPr>
            </a:lvl2pPr>
            <a:lvl3pPr lvl="2" rtl="0">
              <a:spcBef>
                <a:spcPts val="0"/>
              </a:spcBef>
              <a:spcAft>
                <a:spcPts val="0"/>
              </a:spcAft>
              <a:buSzPts val="5200"/>
              <a:buFont typeface="Public Sans Thin"/>
              <a:buNone/>
              <a:defRPr sz="5200" b="0">
                <a:latin typeface="Public Sans Thin"/>
                <a:ea typeface="Public Sans Thin"/>
                <a:cs typeface="Public Sans Thin"/>
                <a:sym typeface="Public Sans Thin"/>
              </a:defRPr>
            </a:lvl3pPr>
            <a:lvl4pPr lvl="3" rtl="0">
              <a:spcBef>
                <a:spcPts val="0"/>
              </a:spcBef>
              <a:spcAft>
                <a:spcPts val="0"/>
              </a:spcAft>
              <a:buSzPts val="5200"/>
              <a:buFont typeface="Public Sans Thin"/>
              <a:buNone/>
              <a:defRPr sz="5200" b="0">
                <a:latin typeface="Public Sans Thin"/>
                <a:ea typeface="Public Sans Thin"/>
                <a:cs typeface="Public Sans Thin"/>
                <a:sym typeface="Public Sans Thin"/>
              </a:defRPr>
            </a:lvl4pPr>
            <a:lvl5pPr lvl="4" rtl="0">
              <a:spcBef>
                <a:spcPts val="0"/>
              </a:spcBef>
              <a:spcAft>
                <a:spcPts val="0"/>
              </a:spcAft>
              <a:buSzPts val="5200"/>
              <a:buFont typeface="Public Sans Thin"/>
              <a:buNone/>
              <a:defRPr sz="5200" b="0">
                <a:latin typeface="Public Sans Thin"/>
                <a:ea typeface="Public Sans Thin"/>
                <a:cs typeface="Public Sans Thin"/>
                <a:sym typeface="Public Sans Thin"/>
              </a:defRPr>
            </a:lvl5pPr>
            <a:lvl6pPr lvl="5" rtl="0">
              <a:spcBef>
                <a:spcPts val="0"/>
              </a:spcBef>
              <a:spcAft>
                <a:spcPts val="0"/>
              </a:spcAft>
              <a:buSzPts val="5200"/>
              <a:buFont typeface="Public Sans Thin"/>
              <a:buNone/>
              <a:defRPr sz="5200" b="0">
                <a:latin typeface="Public Sans Thin"/>
                <a:ea typeface="Public Sans Thin"/>
                <a:cs typeface="Public Sans Thin"/>
                <a:sym typeface="Public Sans Thin"/>
              </a:defRPr>
            </a:lvl6pPr>
            <a:lvl7pPr lvl="6" rtl="0">
              <a:spcBef>
                <a:spcPts val="0"/>
              </a:spcBef>
              <a:spcAft>
                <a:spcPts val="0"/>
              </a:spcAft>
              <a:buSzPts val="5200"/>
              <a:buFont typeface="Public Sans Thin"/>
              <a:buNone/>
              <a:defRPr sz="5200" b="0">
                <a:latin typeface="Public Sans Thin"/>
                <a:ea typeface="Public Sans Thin"/>
                <a:cs typeface="Public Sans Thin"/>
                <a:sym typeface="Public Sans Thin"/>
              </a:defRPr>
            </a:lvl7pPr>
            <a:lvl8pPr lvl="7" rtl="0">
              <a:spcBef>
                <a:spcPts val="0"/>
              </a:spcBef>
              <a:spcAft>
                <a:spcPts val="0"/>
              </a:spcAft>
              <a:buSzPts val="5200"/>
              <a:buFont typeface="Public Sans Thin"/>
              <a:buNone/>
              <a:defRPr sz="5200" b="0">
                <a:latin typeface="Public Sans Thin"/>
                <a:ea typeface="Public Sans Thin"/>
                <a:cs typeface="Public Sans Thin"/>
                <a:sym typeface="Public Sans Thin"/>
              </a:defRPr>
            </a:lvl8pPr>
            <a:lvl9pPr lvl="8" rtl="0">
              <a:spcBef>
                <a:spcPts val="0"/>
              </a:spcBef>
              <a:spcAft>
                <a:spcPts val="0"/>
              </a:spcAft>
              <a:buSzPts val="5200"/>
              <a:buFont typeface="Public Sans Thin"/>
              <a:buNone/>
              <a:defRPr sz="5200" b="0">
                <a:latin typeface="Public Sans Thin"/>
                <a:ea typeface="Public Sans Thin"/>
                <a:cs typeface="Public Sans Thin"/>
                <a:sym typeface="Public Sans Thin"/>
              </a:defRPr>
            </a:lvl9pPr>
          </a:lstStyle>
          <a:p>
            <a:endParaRPr dirty="0"/>
          </a:p>
        </p:txBody>
      </p:sp>
      <p:sp>
        <p:nvSpPr>
          <p:cNvPr id="16" name="Google Shape;16;p3"/>
          <p:cNvSpPr txBox="1">
            <a:spLocks noGrp="1"/>
          </p:cNvSpPr>
          <p:nvPr>
            <p:ph type="subTitle" idx="1"/>
          </p:nvPr>
        </p:nvSpPr>
        <p:spPr>
          <a:xfrm>
            <a:off x="228600" y="2119750"/>
            <a:ext cx="8603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800" b="1" i="0">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Tree>
  </p:cSld>
  <p:clrMapOvr>
    <a:masterClrMapping/>
  </p:clrMapOvr>
  <p:extLst>
    <p:ext uri="{DCECCB84-F9BA-43D5-87BE-67443E8EF086}">
      <p15:sldGuideLst xmlns:p15="http://schemas.microsoft.com/office/powerpoint/2012/main">
        <p15:guide id="1" orient="horz" pos="2232">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7" name="Google Shape;37;p8"/>
          <p:cNvSpPr txBox="1">
            <a:spLocks noGrp="1"/>
          </p:cNvSpPr>
          <p:nvPr>
            <p:ph type="body" idx="1"/>
          </p:nvPr>
        </p:nvSpPr>
        <p:spPr>
          <a:xfrm>
            <a:off x="466025" y="1152475"/>
            <a:ext cx="8366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b="0" i="0">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8" name="Google Shape;38;p8"/>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8"/>
          <p:cNvSpPr/>
          <p:nvPr/>
        </p:nvSpPr>
        <p:spPr>
          <a:xfrm>
            <a:off x="0" y="0"/>
            <a:ext cx="233100" cy="874800"/>
          </a:xfrm>
          <a:prstGeom prst="rect">
            <a:avLst/>
          </a:prstGeom>
          <a:solidFill>
            <a:srgbClr val="A8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8475" y="4814100"/>
            <a:ext cx="72966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8475" y="4641100"/>
            <a:ext cx="6274800" cy="100800"/>
          </a:xfrm>
          <a:prstGeom prst="rect">
            <a:avLst/>
          </a:prstGeom>
          <a:solidFill>
            <a:srgbClr val="F1F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551">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228600" y="445025"/>
            <a:ext cx="86037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51" name="Google Shape;51;p10"/>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i="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60" name="Google Shape;60;p12"/>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1">
  <p:cSld name="Section header 2 1">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29" name="Google Shape;29;p6"/>
          <p:cNvSpPr txBox="1">
            <a:spLocks noGrp="1"/>
          </p:cNvSpPr>
          <p:nvPr>
            <p:ph type="title"/>
          </p:nvPr>
        </p:nvSpPr>
        <p:spPr>
          <a:xfrm>
            <a:off x="228600" y="2150850"/>
            <a:ext cx="86868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Arial" panose="020B0604020202020204" pitchFamily="34" charset="0"/>
                <a:cs typeface="Arial" panose="020B0604020202020204" pitchFamily="34" charset="0"/>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dirty="0"/>
          </a:p>
        </p:txBody>
      </p:sp>
      <p:sp>
        <p:nvSpPr>
          <p:cNvPr id="30" name="Google Shape;30;p6"/>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rotWithShape="1">
          <a:blip r:embed="rId3">
            <a:alphaModFix/>
          </a:blip>
          <a:srcRect/>
          <a:stretch/>
        </p:blipFill>
        <p:spPr>
          <a:xfrm>
            <a:off x="7502075" y="4384462"/>
            <a:ext cx="1337125" cy="454238"/>
          </a:xfrm>
          <a:prstGeom prst="rect">
            <a:avLst/>
          </a:prstGeom>
          <a:noFill/>
          <a:ln>
            <a:noFill/>
          </a:ln>
        </p:spPr>
      </p:pic>
    </p:spTree>
    <p:extLst>
      <p:ext uri="{BB962C8B-B14F-4D97-AF65-F5344CB8AC3E}">
        <p14:creationId xmlns:p14="http://schemas.microsoft.com/office/powerpoint/2010/main" val="143045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445025"/>
            <a:ext cx="86037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51622"/>
              </a:buClr>
              <a:buSzPts val="2800"/>
              <a:buFont typeface="Public Sans"/>
              <a:buNone/>
              <a:defRPr sz="2800" b="1">
                <a:solidFill>
                  <a:srgbClr val="151622"/>
                </a:solidFill>
                <a:latin typeface="Public Sans"/>
                <a:ea typeface="Public Sans"/>
                <a:cs typeface="Public Sans"/>
                <a:sym typeface="Public Sans"/>
              </a:defRPr>
            </a:lvl1pPr>
            <a:lvl2pPr lvl="1">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2pPr>
            <a:lvl3pPr lvl="2">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3pPr>
            <a:lvl4pPr lvl="3">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4pPr>
            <a:lvl5pPr lvl="4">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5pPr>
            <a:lvl6pPr lvl="5">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6pPr>
            <a:lvl7pPr lvl="6">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7pPr>
            <a:lvl8pPr lvl="7">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8pPr>
            <a:lvl9pPr lvl="8">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9pPr>
          </a:lstStyle>
          <a:p>
            <a:endParaRPr dirty="0"/>
          </a:p>
        </p:txBody>
      </p:sp>
      <p:sp>
        <p:nvSpPr>
          <p:cNvPr id="7" name="Google Shape;7;p1"/>
          <p:cNvSpPr txBox="1">
            <a:spLocks noGrp="1"/>
          </p:cNvSpPr>
          <p:nvPr>
            <p:ph type="body" idx="1"/>
          </p:nvPr>
        </p:nvSpPr>
        <p:spPr>
          <a:xfrm>
            <a:off x="228600" y="1152475"/>
            <a:ext cx="86037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51622"/>
              </a:buClr>
              <a:buSzPts val="1800"/>
              <a:buFont typeface="Public Sans"/>
              <a:buChar char="●"/>
              <a:defRPr sz="1800">
                <a:solidFill>
                  <a:srgbClr val="151622"/>
                </a:solidFill>
                <a:latin typeface="Public Sans"/>
                <a:ea typeface="Public Sans"/>
                <a:cs typeface="Public Sans"/>
                <a:sym typeface="Public Sans"/>
              </a:defRPr>
            </a:lvl1pPr>
            <a:lvl2pPr marL="914400" lvl="1"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2pPr>
            <a:lvl3pPr marL="1371600" lvl="2"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3pPr>
            <a:lvl4pPr marL="1828800" lvl="3"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4pPr>
            <a:lvl5pPr marL="2286000" lvl="4"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5pPr>
            <a:lvl6pPr marL="2743200" lvl="5"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6pPr>
            <a:lvl7pPr marL="3200400" lvl="6"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7pPr>
            <a:lvl8pPr marL="3657600" lvl="7"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8pPr>
            <a:lvl9pPr marL="4114800" lvl="8" indent="-317500">
              <a:lnSpc>
                <a:spcPct val="115000"/>
              </a:lnSpc>
              <a:spcBef>
                <a:spcPts val="0"/>
              </a:spcBef>
              <a:spcAft>
                <a:spcPts val="0"/>
              </a:spcAft>
              <a:buClr>
                <a:srgbClr val="151622"/>
              </a:buClr>
              <a:buSzPts val="1400"/>
              <a:buFont typeface="Public Sans"/>
              <a:buChar char="■"/>
              <a:defRPr>
                <a:solidFill>
                  <a:srgbClr val="151622"/>
                </a:solidFill>
                <a:latin typeface="Public Sans"/>
                <a:ea typeface="Public Sans"/>
                <a:cs typeface="Public Sans"/>
                <a:sym typeface="Public Sans"/>
              </a:defRPr>
            </a:lvl9pPr>
          </a:lstStyle>
          <a:p>
            <a:endParaRPr dirty="0"/>
          </a:p>
        </p:txBody>
      </p:sp>
      <p:sp>
        <p:nvSpPr>
          <p:cNvPr id="8" name="Google Shape;8;p1"/>
          <p:cNvSpPr txBox="1">
            <a:spLocks noGrp="1"/>
          </p:cNvSpPr>
          <p:nvPr>
            <p:ph type="sldNum" idx="12"/>
          </p:nvPr>
        </p:nvSpPr>
        <p:spPr>
          <a:xfrm>
            <a:off x="8519108" y="3301992"/>
            <a:ext cx="548700" cy="393600"/>
          </a:xfrm>
          <a:prstGeom prst="rect">
            <a:avLst/>
          </a:prstGeom>
          <a:noFill/>
          <a:ln>
            <a:noFill/>
          </a:ln>
        </p:spPr>
        <p:txBody>
          <a:bodyPr spcFirstLastPara="1" wrap="square" lIns="0" tIns="0" rIns="0" bIns="0" anchor="ctr" anchorCtr="0">
            <a:normAutofit/>
          </a:bodyPr>
          <a:lstStyle>
            <a:lvl1pPr lvl="0" algn="r" rtl="0">
              <a:buNone/>
              <a:defRPr sz="1000" b="1">
                <a:solidFill>
                  <a:schemeClr val="dk2"/>
                </a:solidFill>
                <a:latin typeface="Public Sans"/>
                <a:ea typeface="Public Sans"/>
                <a:cs typeface="Public Sans"/>
                <a:sym typeface="Public Sans"/>
              </a:defRPr>
            </a:lvl1pPr>
            <a:lvl2pPr lvl="1" algn="r" rtl="0">
              <a:buNone/>
              <a:defRPr sz="1000" b="1">
                <a:solidFill>
                  <a:schemeClr val="dk2"/>
                </a:solidFill>
                <a:latin typeface="Public Sans"/>
                <a:ea typeface="Public Sans"/>
                <a:cs typeface="Public Sans"/>
                <a:sym typeface="Public Sans"/>
              </a:defRPr>
            </a:lvl2pPr>
            <a:lvl3pPr lvl="2" algn="r" rtl="0">
              <a:buNone/>
              <a:defRPr sz="1000" b="1">
                <a:solidFill>
                  <a:schemeClr val="dk2"/>
                </a:solidFill>
                <a:latin typeface="Public Sans"/>
                <a:ea typeface="Public Sans"/>
                <a:cs typeface="Public Sans"/>
                <a:sym typeface="Public Sans"/>
              </a:defRPr>
            </a:lvl3pPr>
            <a:lvl4pPr lvl="3" algn="r" rtl="0">
              <a:buNone/>
              <a:defRPr sz="1000" b="1">
                <a:solidFill>
                  <a:schemeClr val="dk2"/>
                </a:solidFill>
                <a:latin typeface="Public Sans"/>
                <a:ea typeface="Public Sans"/>
                <a:cs typeface="Public Sans"/>
                <a:sym typeface="Public Sans"/>
              </a:defRPr>
            </a:lvl4pPr>
            <a:lvl5pPr lvl="4" algn="r" rtl="0">
              <a:buNone/>
              <a:defRPr sz="1000" b="1">
                <a:solidFill>
                  <a:schemeClr val="dk2"/>
                </a:solidFill>
                <a:latin typeface="Public Sans"/>
                <a:ea typeface="Public Sans"/>
                <a:cs typeface="Public Sans"/>
                <a:sym typeface="Public Sans"/>
              </a:defRPr>
            </a:lvl5pPr>
            <a:lvl6pPr lvl="5" algn="r" rtl="0">
              <a:buNone/>
              <a:defRPr sz="1000" b="1">
                <a:solidFill>
                  <a:schemeClr val="dk2"/>
                </a:solidFill>
                <a:latin typeface="Public Sans"/>
                <a:ea typeface="Public Sans"/>
                <a:cs typeface="Public Sans"/>
                <a:sym typeface="Public Sans"/>
              </a:defRPr>
            </a:lvl6pPr>
            <a:lvl7pPr lvl="6" algn="r" rtl="0">
              <a:buNone/>
              <a:defRPr sz="1000" b="1">
                <a:solidFill>
                  <a:schemeClr val="dk2"/>
                </a:solidFill>
                <a:latin typeface="Public Sans"/>
                <a:ea typeface="Public Sans"/>
                <a:cs typeface="Public Sans"/>
                <a:sym typeface="Public Sans"/>
              </a:defRPr>
            </a:lvl7pPr>
            <a:lvl8pPr lvl="7" algn="r" rtl="0">
              <a:buNone/>
              <a:defRPr sz="1000" b="1">
                <a:solidFill>
                  <a:schemeClr val="dk2"/>
                </a:solidFill>
                <a:latin typeface="Public Sans"/>
                <a:ea typeface="Public Sans"/>
                <a:cs typeface="Public Sans"/>
                <a:sym typeface="Public Sans"/>
              </a:defRPr>
            </a:lvl8pPr>
            <a:lvl9pPr lvl="8" algn="r" rtl="0">
              <a:buNone/>
              <a:defRPr sz="1000" b="1">
                <a:solidFill>
                  <a:schemeClr val="dk2"/>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8"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A4335"/>
          </p15:clr>
        </p15:guide>
        <p15:guide id="2" pos="5616">
          <p15:clr>
            <a:srgbClr val="EA4335"/>
          </p15:clr>
        </p15:guide>
        <p15:guide id="3" orient="horz" pos="144">
          <p15:clr>
            <a:srgbClr val="EA4335"/>
          </p15:clr>
        </p15:guide>
        <p15:guide id="4" orient="horz" pos="3096">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228600" y="419672"/>
            <a:ext cx="8686800" cy="1747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4800" dirty="0"/>
              <a:t>FY23 CX Action Plan</a:t>
            </a:r>
            <a:br>
              <a:rPr lang="en-US" sz="4800" b="1" dirty="0">
                <a:latin typeface="Arial" panose="020B0604020202020204" pitchFamily="34" charset="0"/>
                <a:cs typeface="Arial" panose="020B0604020202020204" pitchFamily="34" charset="0"/>
              </a:rPr>
            </a:br>
            <a:r>
              <a:rPr lang="en-US" sz="4000" b="0" dirty="0">
                <a:solidFill>
                  <a:srgbClr val="E42628"/>
                </a:solidFill>
                <a:latin typeface="Arial" panose="020B0604020202020204" pitchFamily="34" charset="0"/>
                <a:cs typeface="Arial" panose="020B0604020202020204" pitchFamily="34" charset="0"/>
              </a:rPr>
              <a:t>Retirement Services</a:t>
            </a:r>
            <a:br>
              <a:rPr lang="en-US" sz="4000" b="0" dirty="0">
                <a:solidFill>
                  <a:srgbClr val="E42628"/>
                </a:solidFill>
                <a:latin typeface="Arial" panose="020B0604020202020204" pitchFamily="34" charset="0"/>
                <a:cs typeface="Arial" panose="020B0604020202020204" pitchFamily="34" charset="0"/>
              </a:rPr>
            </a:br>
            <a:r>
              <a:rPr lang="en-US" sz="3200" b="0" dirty="0">
                <a:solidFill>
                  <a:schemeClr val="bg2"/>
                </a:solidFill>
                <a:latin typeface="Arial" panose="020B0604020202020204" pitchFamily="34" charset="0"/>
                <a:cs typeface="Arial" panose="020B0604020202020204" pitchFamily="34" charset="0"/>
              </a:rPr>
              <a:t>Office of Personnel Management</a:t>
            </a:r>
            <a:endParaRPr sz="4000" b="0" dirty="0">
              <a:solidFill>
                <a:schemeClr val="bg2"/>
              </a:solidFill>
              <a:latin typeface="Arial" panose="020B0604020202020204" pitchFamily="34" charset="0"/>
              <a:cs typeface="Arial" panose="020B0604020202020204" pitchFamily="34" charset="0"/>
            </a:endParaRPr>
          </a:p>
        </p:txBody>
      </p:sp>
      <p:sp>
        <p:nvSpPr>
          <p:cNvPr id="86" name="Google Shape;86;p18"/>
          <p:cNvSpPr txBox="1"/>
          <p:nvPr/>
        </p:nvSpPr>
        <p:spPr>
          <a:xfrm>
            <a:off x="7007870" y="2682048"/>
            <a:ext cx="1907530" cy="657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33"/>
              <a:buNone/>
            </a:pPr>
            <a:r>
              <a:rPr lang="en-US" sz="981" dirty="0"/>
              <a:t>Completed Summer 2021</a:t>
            </a:r>
          </a:p>
          <a:p>
            <a:pPr marL="0" lvl="0" indent="0" algn="l" rtl="0">
              <a:lnSpc>
                <a:spcPct val="100000"/>
              </a:lnSpc>
              <a:spcBef>
                <a:spcPts val="0"/>
              </a:spcBef>
              <a:spcAft>
                <a:spcPts val="0"/>
              </a:spcAft>
              <a:buSzPts val="533"/>
              <a:buNone/>
            </a:pPr>
            <a:endParaRPr sz="981" dirty="0"/>
          </a:p>
        </p:txBody>
      </p:sp>
      <p:cxnSp>
        <p:nvCxnSpPr>
          <p:cNvPr id="87" name="Google Shape;87;p18"/>
          <p:cNvCxnSpPr/>
          <p:nvPr/>
        </p:nvCxnSpPr>
        <p:spPr>
          <a:xfrm>
            <a:off x="6887729" y="2439950"/>
            <a:ext cx="0" cy="1344600"/>
          </a:xfrm>
          <a:prstGeom prst="straightConnector1">
            <a:avLst/>
          </a:prstGeom>
          <a:noFill/>
          <a:ln w="19050" cap="flat" cmpd="sng">
            <a:solidFill>
              <a:srgbClr val="F1F3F6"/>
            </a:solidFill>
            <a:prstDash val="solid"/>
            <a:round/>
            <a:headEnd type="none" w="med" len="med"/>
            <a:tailEnd type="none" w="med" len="med"/>
          </a:ln>
        </p:spPr>
      </p:cxnSp>
      <p:pic>
        <p:nvPicPr>
          <p:cNvPr id="6" name="Google Shape;94;p1">
            <a:extLst>
              <a:ext uri="{FF2B5EF4-FFF2-40B4-BE49-F238E27FC236}">
                <a16:creationId xmlns:a16="http://schemas.microsoft.com/office/drawing/2014/main" id="{8D6FB58A-AD35-48E3-A83A-4E829B2D0887}"/>
              </a:ext>
            </a:extLst>
          </p:cNvPr>
          <p:cNvPicPr preferRelativeResize="0"/>
          <p:nvPr/>
        </p:nvPicPr>
        <p:blipFill rotWithShape="1">
          <a:blip r:embed="rId3">
            <a:alphaModFix/>
          </a:blip>
          <a:srcRect r="48780"/>
          <a:stretch/>
        </p:blipFill>
        <p:spPr>
          <a:xfrm>
            <a:off x="7007869" y="3112250"/>
            <a:ext cx="1517375" cy="51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US" sz="2000" dirty="0"/>
              <a:t>FY23 Commit to Action: Develop and Update User Interfaces, Modernize IT System Components, and Enhance Data Integration of IT Systems</a:t>
            </a:r>
            <a:endParaRPr sz="20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00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200" dirty="0">
                <a:latin typeface="Segoe UI" panose="020B0502040204020203" pitchFamily="34" charset="0"/>
                <a:cs typeface="Segoe UI" panose="020B0502040204020203" pitchFamily="34" charset="0"/>
              </a:rPr>
              <a:t>Modern IT systems will allow annuitants to receive accurate and timely retirement benefits. Digital user interfaces (for example, the Online Retirement Application) will improve the customer experience by reducing paper submissions and decreasing application errors. </a:t>
            </a:r>
            <a:br>
              <a:rPr lang="en-US" sz="1200" dirty="0">
                <a:latin typeface="Segoe UI" panose="020B0502040204020203" pitchFamily="34" charset="0"/>
                <a:cs typeface="Segoe UI" panose="020B0502040204020203" pitchFamily="34" charset="0"/>
              </a:rPr>
            </a:b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dirty="0">
                <a:latin typeface="Segoe UI" panose="020B0502040204020203" pitchFamily="34" charset="0"/>
                <a:cs typeface="Segoe UI" panose="020B0502040204020203" pitchFamily="34" charset="0"/>
              </a:rPr>
              <a:t>Retirement Services needs to collect data electronically from Federal employees, agencies, and payroll offices to improve the accuracy and timeliness of case processing. </a:t>
            </a:r>
          </a:p>
          <a:p>
            <a:pPr marL="114300" indent="0">
              <a:buSzPct val="75000"/>
              <a:buNone/>
            </a:pPr>
            <a:endParaRPr lang="en-US" sz="12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Retirement Services and the Office of the Chief Information Officer</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‘22 – Sept. 30, ‘23?</a:t>
            </a:r>
          </a:p>
          <a:p>
            <a:pPr marL="114300" indent="0">
              <a:buSzPct val="75000"/>
              <a:buNone/>
            </a:pPr>
            <a:r>
              <a:rPr lang="en-US" sz="1100" dirty="0">
                <a:effectLst/>
                <a:latin typeface="Segoe UI" panose="020B0502040204020203" pitchFamily="34" charset="0"/>
                <a:ea typeface="Calibri" panose="020F0502020204030204" pitchFamily="34" charset="0"/>
                <a:cs typeface="Segoe UI" panose="020B0502040204020203" pitchFamily="34" charset="0"/>
              </a:rPr>
              <a:t>Update customer content: Update OPM Retirement Services public-facing web content and frequently asked questions.  </a:t>
            </a:r>
          </a:p>
          <a:p>
            <a:pPr marL="114300" indent="0">
              <a:buSzPct val="75000"/>
              <a:buNone/>
            </a:pPr>
            <a:r>
              <a:rPr lang="en-US" sz="1100" dirty="0">
                <a:latin typeface="Segoe UI" panose="020B0502040204020203" pitchFamily="34" charset="0"/>
                <a:ea typeface="Calibri" panose="020F0502020204030204" pitchFamily="34" charset="0"/>
                <a:cs typeface="Segoe UI" panose="020B0502040204020203" pitchFamily="34" charset="0"/>
              </a:rPr>
              <a:t>Modernize systems components: Introduce new technologies to improve retirement case management and annuity benefit calculations.</a:t>
            </a:r>
          </a:p>
          <a:p>
            <a:pPr marL="114300" indent="0">
              <a:buSzPct val="75000"/>
              <a:buNone/>
            </a:pPr>
            <a:r>
              <a:rPr lang="en-US" sz="1100" dirty="0">
                <a:latin typeface="Segoe UI" panose="020B0502040204020203" pitchFamily="34" charset="0"/>
                <a:cs typeface="Segoe UI" panose="020B0502040204020203" pitchFamily="34" charset="0"/>
              </a:rPr>
              <a:t>Data integration: </a:t>
            </a:r>
            <a:r>
              <a:rPr lang="en-US" sz="1100" dirty="0">
                <a:effectLst/>
                <a:latin typeface="Segoe UI" panose="020B0502040204020203" pitchFamily="34" charset="0"/>
                <a:ea typeface="Calibri" panose="020F0502020204030204" pitchFamily="34" charset="0"/>
                <a:cs typeface="Segoe UI" panose="020B0502040204020203" pitchFamily="34" charset="0"/>
              </a:rPr>
              <a:t>Enhance capabilities of Services On-Line to increase customer self-service options.</a:t>
            </a:r>
            <a:endParaRPr lang="en-US" sz="1100" dirty="0">
              <a:latin typeface="Segoe UI" panose="020B0502040204020203" pitchFamily="34" charset="0"/>
              <a:cs typeface="Segoe UI" panose="020B0502040204020203" pitchFamily="34" charset="0"/>
            </a:endParaRPr>
          </a:p>
          <a:p>
            <a:pPr marL="114300" indent="0">
              <a:buSzPct val="75000"/>
              <a:buNone/>
            </a:pPr>
            <a:endParaRPr lang="en-US" sz="1200" b="1" dirty="0">
              <a:solidFill>
                <a:srgbClr val="E42628"/>
              </a:solidFill>
              <a:latin typeface="Calibri" panose="020F0502020204030204" pitchFamily="34" charset="0"/>
              <a:cs typeface="Calibri" panose="020F0502020204030204" pitchFamily="34" charset="0"/>
            </a:endParaRPr>
          </a:p>
          <a:p>
            <a:pPr marL="114300" indent="0">
              <a:buSzPct val="75000"/>
              <a:buNone/>
            </a:pPr>
            <a:r>
              <a:rPr lang="en-US" sz="12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dirty="0">
                <a:latin typeface="Segoe UI" panose="020B0502040204020203" pitchFamily="34" charset="0"/>
                <a:cs typeface="Segoe UI" panose="020B0502040204020203" pitchFamily="34" charset="0"/>
              </a:rPr>
              <a:t>Increase in customer satisfaction of OPM Retirement Services website content.</a:t>
            </a:r>
          </a:p>
          <a:p>
            <a:pPr marL="114300" indent="0">
              <a:buSzPct val="75000"/>
              <a:buNone/>
            </a:pPr>
            <a:r>
              <a:rPr lang="en-US" sz="1200" dirty="0">
                <a:latin typeface="Segoe UI" panose="020B0502040204020203" pitchFamily="34" charset="0"/>
                <a:cs typeface="Segoe UI" panose="020B0502040204020203" pitchFamily="34" charset="0"/>
              </a:rPr>
              <a:t>Decrease in average number of days to process retirement cases.</a:t>
            </a:r>
          </a:p>
          <a:p>
            <a:pPr marL="114300" indent="0">
              <a:buSzPct val="75000"/>
              <a:buNone/>
            </a:pPr>
            <a:r>
              <a:rPr lang="en-US" sz="1200" dirty="0">
                <a:latin typeface="Segoe UI" panose="020B0502040204020203" pitchFamily="34" charset="0"/>
                <a:cs typeface="Segoe UI" panose="020B0502040204020203" pitchFamily="34" charset="0"/>
              </a:rPr>
              <a:t>Increase in Retirement Services Customer Satisfaction Survey and Services Online survey scores.</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2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Consistent project funding</a:t>
            </a:r>
          </a:p>
          <a:p>
            <a:pPr marL="114300" indent="0">
              <a:buSzPct val="75000"/>
              <a:buNone/>
            </a:pPr>
            <a:r>
              <a:rPr lang="en-US" sz="1200" dirty="0">
                <a:latin typeface="Segoe UI" panose="020B0502040204020203" pitchFamily="34" charset="0"/>
                <a:cs typeface="Segoe UI" panose="020B0502040204020203" pitchFamily="34" charset="0"/>
              </a:rPr>
              <a:t>Agile acquisition strategy  </a:t>
            </a:r>
          </a:p>
          <a:p>
            <a:pPr marL="114300" indent="0">
              <a:buSzPct val="75000"/>
              <a:buNone/>
            </a:pPr>
            <a:r>
              <a:rPr lang="en-US" sz="1200" dirty="0">
                <a:latin typeface="Segoe UI" panose="020B0502040204020203" pitchFamily="34" charset="0"/>
                <a:cs typeface="Segoe UI" panose="020B0502040204020203" pitchFamily="34" charset="0"/>
              </a:rPr>
              <a:t>RS and OCIO resources to support a long-term modernization effort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0423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261970" y="4059131"/>
            <a:ext cx="86868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br>
              <a:rPr lang="en-US" sz="2700" dirty="0">
                <a:latin typeface="Segoe UI" panose="020B0502040204020203" pitchFamily="34" charset="0"/>
                <a:cs typeface="Segoe UI" panose="020B0502040204020203" pitchFamily="34" charset="0"/>
              </a:rPr>
            </a:br>
            <a:br>
              <a:rPr lang="en-US" sz="2700" dirty="0">
                <a:latin typeface="Segoe UI" panose="020B0502040204020203" pitchFamily="34" charset="0"/>
                <a:cs typeface="Segoe UI" panose="020B0502040204020203" pitchFamily="34" charset="0"/>
              </a:rPr>
            </a:br>
            <a:r>
              <a:rPr lang="en-US" sz="2700" dirty="0">
                <a:latin typeface="Segoe UI" panose="020B0502040204020203" pitchFamily="34" charset="0"/>
                <a:cs typeface="Segoe UI" panose="020B0502040204020203" pitchFamily="34" charset="0"/>
              </a:rPr>
              <a:t>https://performance.gov/cx</a:t>
            </a:r>
            <a:br>
              <a:rPr lang="en-US" dirty="0">
                <a:latin typeface="Segoe UI" panose="020B0502040204020203" pitchFamily="34" charset="0"/>
                <a:cs typeface="Segoe UI" panose="020B0502040204020203" pitchFamily="34" charset="0"/>
              </a:rPr>
            </a:br>
            <a:endParaRPr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308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FY21 Capacity Assessment Reflection Summary</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What we’re proud of this year:</a:t>
            </a:r>
          </a:p>
          <a:p>
            <a:pPr marL="114300" indent="0">
              <a:buSzPct val="75000"/>
              <a:buNone/>
            </a:pPr>
            <a:r>
              <a:rPr lang="en-US" sz="1100" b="1" dirty="0">
                <a:latin typeface="Segoe UI" panose="020B0502040204020203" pitchFamily="34" charset="0"/>
                <a:cs typeface="Segoe UI" panose="020B0502040204020203" pitchFamily="34" charset="0"/>
              </a:rPr>
              <a:t>Service Design (Online Retirement Application)</a:t>
            </a:r>
            <a:r>
              <a:rPr lang="en-US" sz="1100" dirty="0">
                <a:latin typeface="Segoe UI" panose="020B0502040204020203" pitchFamily="34" charset="0"/>
                <a:cs typeface="Segoe UI" panose="020B0502040204020203" pitchFamily="34" charset="0"/>
              </a:rPr>
              <a:t>: In FY 2021, OPM Retirement Services (RS), in collaboration with OPM’s Office of the Chief Information Officer, completed user experience research for an Online Retirement Application Minimally Viable Product.  This research included usability sessions with prospective retirees and HR officers to evaluate whether the Online Retirement Application was easy to navigate, accessible, and included clear content. The research identified bright spots and pain points and included recommendations for improvement. If Retirement Services receives Technology Modernization Funding, Retirement Services will use the results of this research, along with the results of a previous internal assessment, to build out version 1.0 of the Online Retirement Application.</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Where we need to do better:</a:t>
            </a:r>
            <a:endParaRPr lang="en-US" sz="1300" dirty="0">
              <a:latin typeface="Segoe UI" panose="020B0502040204020203" pitchFamily="34" charset="0"/>
              <a:cs typeface="Segoe UI" panose="020B0502040204020203" pitchFamily="34" charset="0"/>
            </a:endParaRPr>
          </a:p>
          <a:p>
            <a:pPr marL="114300" indent="0">
              <a:buSzPct val="75000"/>
              <a:buNone/>
            </a:pPr>
            <a:r>
              <a:rPr lang="en-US" sz="1100" b="1" dirty="0">
                <a:latin typeface="Segoe UI" panose="020B0502040204020203" pitchFamily="34" charset="0"/>
                <a:cs typeface="Segoe UI" panose="020B0502040204020203" pitchFamily="34" charset="0"/>
              </a:rPr>
              <a:t>Contact Center IT infrastructure</a:t>
            </a:r>
            <a:r>
              <a:rPr lang="en-US" sz="1100" dirty="0">
                <a:latin typeface="Segoe UI" panose="020B0502040204020203" pitchFamily="34" charset="0"/>
                <a:cs typeface="Segoe UI" panose="020B0502040204020203" pitchFamily="34" charset="0"/>
              </a:rPr>
              <a:t>: As a result of ongoing technical issues and staffing shortages, Retirement Services has been challenged to deliver consistent, high quality customer service through it’s contact center.  Retirement Services intends to implement a cloud-based contact center as a service during the summer of 2021, which will allow us to better understand call volume and required staffing levels.  The cloud-based contact center will also help reduce busy signals and dropped calls. </a:t>
            </a:r>
            <a:endParaRPr lang="en-US" sz="1100" i="1" strike="sngStrik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836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Adapting Service During a Global Pandemic</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Where we innovated</a:t>
            </a:r>
          </a:p>
          <a:p>
            <a:pPr marL="114300" indent="0">
              <a:buSzPct val="75000"/>
              <a:buNone/>
            </a:pPr>
            <a:r>
              <a:rPr lang="en-US" sz="1100" dirty="0">
                <a:latin typeface="Segoe UI" panose="020B0502040204020203" pitchFamily="34" charset="0"/>
                <a:cs typeface="Segoe UI" panose="020B0502040204020203" pitchFamily="34" charset="0"/>
              </a:rPr>
              <a:t>While some agencies were closed for months during the pandemic or operating with vastly diminished capacity, Retirement Services remained open. To provide retirees with the best service possible during COVID, we made several changes to our normal operating process. For example, we designed new processes so that annuitants were able to receive interim pay even though we had not yet received the annuitant’s retirement application due to COVID-related delays. Further, we set up a portal to receive scanned applications and adjusted operating procedures to allow for digital signatures. </a:t>
            </a:r>
          </a:p>
          <a:p>
            <a:pPr marL="114300" indent="0">
              <a:buSzPct val="75000"/>
              <a:buNone/>
            </a:pPr>
            <a:endParaRPr lang="en-US"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305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Equity Reflection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Who is this provider intended to serve?</a:t>
            </a:r>
          </a:p>
          <a:p>
            <a:pPr marL="114300" indent="0">
              <a:buSzPct val="75000"/>
              <a:buNone/>
            </a:pPr>
            <a:r>
              <a:rPr lang="en-US" sz="1100" dirty="0">
                <a:latin typeface="Segoe UI" panose="020B0502040204020203" pitchFamily="34" charset="0"/>
                <a:cs typeface="Segoe UI" panose="020B0502040204020203" pitchFamily="34" charset="0"/>
              </a:rPr>
              <a:t>Retirement Services is responsible for administering, developing, and providing Federal employees, retirees, and their families with benefits programs. As part of the mandates outlined by the Thrift Savings Plan Open Elections Act of 2004 (Public Law 108-469) and 5 U.S.C. 8350, we plan to work with agency benefits officers across the Federal Government to increase the retirement readiness of Federal employees, to include improving financial literacy and knowledge of how Federal retirement benefits are calculated, particularly for members of underserved communities. A focus on underserved communities is a new priority for us and we will begin with an examination of quantitative and qualitative data along with information from interviews with members of employee resource groups to assess barriers faced by underserved communities in their retirement readiness journey.</a:t>
            </a: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539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Equity Reflection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Are there barriers that people of color, people with disabilities, LGBTQ+ people, women, non-native English speakers, and others who have been historically underserved, marginalized, discriminated, and adversely affected by persistent poverty and inequality face with regard to this program or service? How might these individuals interact with your program differently? </a:t>
            </a:r>
          </a:p>
          <a:p>
            <a:pPr marL="114300" indent="0">
              <a:buSzPct val="75000"/>
              <a:buNone/>
            </a:pPr>
            <a:r>
              <a:rPr lang="en-US" sz="1100" dirty="0">
                <a:latin typeface="Segoe UI" panose="020B0502040204020203" pitchFamily="34" charset="0"/>
                <a:cs typeface="Segoe UI" panose="020B0502040204020203" pitchFamily="34" charset="0"/>
              </a:rPr>
              <a:t>Underserved communities face significant barriers to retirement readiness and wealth accumulation. President Biden’s recent statement issued on June 1, 2021 (https://www.whitehouse.gov/briefing-room/statements-releases/2021/06/01/fact-sheet-biden-harris-administration-announces-new-actions-to-build-black-wealth-and-narrow-the-racial-wealth-gap/) highlights this point stating that: “Because disparities in wealth compound like an interest rate, the disinvestment in Black families in Tulsa and across the country throughout our history is still felt sharply today. The median Black American family has thirteen cents for every one dollar in wealth held by White families.” Retirement Services will assess previous studies and analyze agency financial education plans to target key milestones on the financial journeys of Federal employees with a specific focus on understanding barriers faced by underserved communities. </a:t>
            </a:r>
          </a:p>
        </p:txBody>
      </p:sp>
    </p:spTree>
    <p:extLst>
      <p:ext uri="{BB962C8B-B14F-4D97-AF65-F5344CB8AC3E}">
        <p14:creationId xmlns:p14="http://schemas.microsoft.com/office/powerpoint/2010/main" val="421651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a:bodyPr>
          <a:lstStyle/>
          <a:p>
            <a:pPr marL="0" lvl="0" indent="0" algn="l" rtl="0">
              <a:spcBef>
                <a:spcPts val="0"/>
              </a:spcBef>
              <a:spcAft>
                <a:spcPts val="0"/>
              </a:spcAft>
              <a:buNone/>
            </a:pPr>
            <a:r>
              <a:rPr lang="en-US" dirty="0"/>
              <a:t>HISP Equity Reflection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a:bodyPr>
          <a:lstStyle/>
          <a:p>
            <a:pPr marL="114300" indent="0">
              <a:buSzPct val="75000"/>
              <a:buNone/>
            </a:pPr>
            <a:r>
              <a:rPr lang="en-US" sz="1300" b="1" dirty="0">
                <a:solidFill>
                  <a:srgbClr val="E42628"/>
                </a:solidFill>
                <a:latin typeface="Segoe UI" panose="020B0502040204020203" pitchFamily="34" charset="0"/>
                <a:cs typeface="Segoe UI" panose="020B0502040204020203" pitchFamily="34" charset="0"/>
              </a:rPr>
              <a:t>Where do we have a knowledge gap about individuals’ interactions with our service we need evidence to fill?</a:t>
            </a:r>
          </a:p>
          <a:p>
            <a:pPr marL="114300" indent="0">
              <a:buSzPct val="75000"/>
              <a:buNone/>
            </a:pPr>
            <a:r>
              <a:rPr lang="en-US" sz="1100" dirty="0">
                <a:latin typeface="Segoe UI" panose="020B0502040204020203" pitchFamily="34" charset="0"/>
                <a:cs typeface="Segoe UI" panose="020B0502040204020203" pitchFamily="34" charset="0"/>
              </a:rPr>
              <a:t>Retirement Services faces significant gaps in data available to conduct analyses in this area. While we plan to draw on previous efforts across Government to identify barriers faced by underserved communities, obtaining demographic data on annuitants is extremely challenging. Therefore, we will initially be reliant on data from other parts of OPM and across Government in our effort. We are in the process of reaching out to other agencies to partner with them on the project. However, implementing the appropriate data exchange agreements by the rapidly approaching project deadlines will be challenging. While we anticipate meeting the goals of the project, we will be heavily reliant on existing studies. </a:t>
            </a:r>
            <a:endParaRPr lang="en-US" sz="1100" strike="sngStrik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159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66025" y="-31251"/>
            <a:ext cx="8375100" cy="907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US" sz="2400" dirty="0"/>
              <a:t>FY22 Action Update:  Strengthen Customer Engagement by Improving Access to the Contact Center</a:t>
            </a:r>
            <a:endParaRPr sz="24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31904" y="921512"/>
            <a:ext cx="7954644" cy="3416400"/>
          </a:xfrm>
          <a:prstGeom prst="rect">
            <a:avLst/>
          </a:prstGeom>
        </p:spPr>
        <p:txBody>
          <a:bodyPr spcFirstLastPara="1" wrap="square" lIns="91425" tIns="91425" rIns="91425" bIns="91425" anchor="t" anchorCtr="0">
            <a:normAutofit fontScale="850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200" dirty="0">
                <a:latin typeface="Segoe UI" panose="020B0502040204020203" pitchFamily="34" charset="0"/>
                <a:cs typeface="Segoe UI" panose="020B0502040204020203" pitchFamily="34" charset="0"/>
              </a:rPr>
              <a:t>Improve the customer service provided to annuitants by reducing call wait times and access to OPM customer service representatives.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200" dirty="0">
                <a:latin typeface="Segoe UI" panose="020B0502040204020203" pitchFamily="34" charset="0"/>
                <a:cs typeface="Segoe UI" panose="020B0502040204020203" pitchFamily="34" charset="0"/>
              </a:rPr>
              <a:t>Annuitants have expressed frustration due to busy signals and call wait times. Retirement Services’ average speed to answer needs to be improved.  </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Retirement Services and the Office of the Chief Information Officer </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marL="114300" indent="0">
              <a:buSzPct val="75000"/>
              <a:buNone/>
            </a:pPr>
            <a:r>
              <a:rPr lang="en-US" sz="1200" dirty="0">
                <a:latin typeface="Segoe UI" panose="020B0502040204020203" pitchFamily="34" charset="0"/>
                <a:cs typeface="Segoe UI" panose="020B0502040204020203" pitchFamily="34" charset="0"/>
              </a:rPr>
              <a:t>Implement a cloud-based contact center solution which will allow us to better understand call volume and required staffing levels.  The cloud-based contact center will also help reduce busy signals and dropped calls. </a:t>
            </a:r>
          </a:p>
          <a:p>
            <a:pPr marL="114300" indent="0">
              <a:buSzPct val="75000"/>
              <a:buNone/>
            </a:pPr>
            <a:br>
              <a:rPr lang="en-US" sz="1400" b="1" dirty="0">
                <a:solidFill>
                  <a:srgbClr val="E42628"/>
                </a:solidFill>
                <a:latin typeface="Segoe UI" panose="020B0502040204020203" pitchFamily="34" charset="0"/>
                <a:cs typeface="Segoe UI" panose="020B0502040204020203" pitchFamily="34" charset="0"/>
              </a:rPr>
            </a:b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200" dirty="0">
                <a:latin typeface="Segoe UI" panose="020B0502040204020203" pitchFamily="34" charset="0"/>
                <a:cs typeface="Segoe UI" panose="020B0502040204020203" pitchFamily="34" charset="0"/>
              </a:rPr>
              <a:t>Average speed to answer will improve.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Project is currently in implementation phase.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4512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57200" y="0"/>
            <a:ext cx="8375100" cy="907200"/>
          </a:xfrm>
          <a:prstGeom prst="rect">
            <a:avLst/>
          </a:prstGeom>
        </p:spPr>
        <p:txBody>
          <a:bodyPr spcFirstLastPara="1" wrap="square" lIns="91425" tIns="91425" rIns="91425" bIns="0" anchor="b" anchorCtr="0">
            <a:normAutofit fontScale="90000"/>
          </a:bodyPr>
          <a:lstStyle/>
          <a:p>
            <a:pPr marL="0" lvl="0" indent="0" algn="l" rtl="0">
              <a:spcBef>
                <a:spcPts val="0"/>
              </a:spcBef>
              <a:spcAft>
                <a:spcPts val="0"/>
              </a:spcAft>
              <a:buNone/>
            </a:pPr>
            <a:r>
              <a:rPr lang="en-US" dirty="0"/>
              <a:t>FY22 Action Update: Increase Benefit Officers’ Knowledge Through Training and Collaboration</a:t>
            </a:r>
            <a:endParaRPr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8</a:t>
            </a:fld>
            <a:endParaRPr dirty="0"/>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52475"/>
            <a:ext cx="7954644" cy="3416400"/>
          </a:xfrm>
          <a:prstGeom prst="rect">
            <a:avLst/>
          </a:prstGeom>
        </p:spPr>
        <p:txBody>
          <a:bodyPr spcFirstLastPara="1" wrap="square" lIns="91425" tIns="91425" rIns="91425" bIns="91425" anchor="t" anchorCtr="0">
            <a:normAutofit fontScale="700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100" dirty="0">
                <a:latin typeface="Segoe UI" panose="020B0502040204020203" pitchFamily="34" charset="0"/>
                <a:cs typeface="Segoe UI" panose="020B0502040204020203" pitchFamily="34" charset="0"/>
              </a:rPr>
              <a:t>Future annuitants may lack knowledge of the Federal retirement process and may rely on their agency benefits officers to help them navigate the process, complete the retirement application, and collect the needed paperwork to prevent processing delays. By increasing agency benefits officers’ knowledge through training, benefits officers will be better equipped to provide accurate </a:t>
            </a:r>
            <a:r>
              <a:rPr lang="en-US" sz="1100" dirty="0"/>
              <a:t>information, and help customers submit complete retirement applications to Retirement Services for processing.</a:t>
            </a:r>
          </a:p>
          <a:p>
            <a:pPr marL="114300" indent="0">
              <a:buSzPct val="75000"/>
              <a:buNone/>
            </a:pPr>
            <a:endParaRPr lang="en-US" sz="11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100" dirty="0">
                <a:latin typeface="Segoe UI" panose="020B0502040204020203" pitchFamily="34" charset="0"/>
                <a:cs typeface="Segoe UI" panose="020B0502040204020203" pitchFamily="34" charset="0"/>
              </a:rPr>
              <a:t>Retirement Services receives a substantial number of incomplete applications from agencies, which are a main cause of processing delays.  Retirement Services conducted six months of customer research which included interviews of agency benefits officers.  Through these interviews, agency benefits officers expressed appreciation for previous Retirement Services benefits officers training and expressed the desire for more training, especially on more complex retirement  topics. </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200" dirty="0">
                <a:latin typeface="Segoe UI" panose="020B0502040204020203" pitchFamily="34" charset="0"/>
                <a:cs typeface="Segoe UI" panose="020B0502040204020203" pitchFamily="34" charset="0"/>
              </a:rPr>
              <a:t>Retirement Services </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marL="114300" indent="0">
              <a:buSzPct val="75000"/>
              <a:buNone/>
            </a:pPr>
            <a:r>
              <a:rPr lang="en-US" sz="1100" dirty="0">
                <a:latin typeface="Segoe UI" panose="020B0502040204020203" pitchFamily="34" charset="0"/>
                <a:cs typeface="Segoe UI" panose="020B0502040204020203" pitchFamily="34" charset="0"/>
              </a:rPr>
              <a:t>Create a plan to engage agency benefits officers to improve the communication of the retirement application process and identify training needs.</a:t>
            </a:r>
          </a:p>
          <a:p>
            <a:pPr marL="114300" indent="0">
              <a:buSzPct val="75000"/>
              <a:buNone/>
            </a:pPr>
            <a:r>
              <a:rPr lang="en-US" sz="1100" dirty="0">
                <a:latin typeface="Segoe UI" panose="020B0502040204020203" pitchFamily="34" charset="0"/>
                <a:cs typeface="Segoe UI" panose="020B0502040204020203" pitchFamily="34" charset="0"/>
              </a:rPr>
              <a:t>Acquire a comprehensive on-line survey tool to assess training needs of agencies’ benefits officers.</a:t>
            </a:r>
          </a:p>
          <a:p>
            <a:pPr marL="114300" indent="0">
              <a:buSzPct val="75000"/>
              <a:buNone/>
            </a:pPr>
            <a:endParaRPr lang="en-US" sz="11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100" dirty="0">
                <a:latin typeface="Segoe UI" panose="020B0502040204020203" pitchFamily="34" charset="0"/>
                <a:cs typeface="Segoe UI" panose="020B0502040204020203" pitchFamily="34" charset="0"/>
              </a:rPr>
              <a:t>Percent of retirement applications that are complete. </a:t>
            </a:r>
          </a:p>
          <a:p>
            <a:pPr marL="114300" indent="0">
              <a:buSzPct val="75000"/>
              <a:buNone/>
            </a:pPr>
            <a:r>
              <a:rPr lang="en-US" sz="1100" dirty="0">
                <a:latin typeface="Segoe UI" panose="020B0502040204020203" pitchFamily="34" charset="0"/>
                <a:cs typeface="Segoe UI" panose="020B0502040204020203" pitchFamily="34" charset="0"/>
              </a:rPr>
              <a:t>Conduct evaluation to measure the effectiveness of the training. </a:t>
            </a:r>
          </a:p>
          <a:p>
            <a:pPr marL="114300" indent="0">
              <a:buSzPct val="75000"/>
              <a:buNone/>
            </a:pPr>
            <a:endParaRPr lang="en-US" sz="11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200" dirty="0">
                <a:latin typeface="Segoe UI" panose="020B0502040204020203" pitchFamily="34" charset="0"/>
                <a:cs typeface="Segoe UI" panose="020B0502040204020203" pitchFamily="34" charset="0"/>
              </a:rPr>
              <a:t>Acquire comprehensive on-line survey tool.</a:t>
            </a: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212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66025" y="-31251"/>
            <a:ext cx="8375100" cy="907200"/>
          </a:xfrm>
          <a:prstGeom prst="rect">
            <a:avLst/>
          </a:prstGeom>
        </p:spPr>
        <p:txBody>
          <a:bodyPr spcFirstLastPara="1" wrap="square" lIns="91425" tIns="91425" rIns="91425" bIns="0" anchor="b" anchorCtr="0">
            <a:noAutofit/>
          </a:bodyPr>
          <a:lstStyle/>
          <a:p>
            <a:pPr lvl="0"/>
            <a:r>
              <a:rPr lang="en-US" sz="2000" dirty="0"/>
              <a:t>FY23 Commit to Action:  Strengthen Customer Engagement by Improving Communication of Retirement Information to Annuitants and Survivors </a:t>
            </a:r>
            <a:endParaRPr sz="2000" dirty="0"/>
          </a:p>
        </p:txBody>
      </p:sp>
      <p:sp>
        <p:nvSpPr>
          <p:cNvPr id="112" name="Google Shape;112;p21"/>
          <p:cNvSpPr txBox="1">
            <a:spLocks noGrp="1"/>
          </p:cNvSpPr>
          <p:nvPr>
            <p:ph type="sldNum" idx="12"/>
          </p:nvPr>
        </p:nvSpPr>
        <p:spPr>
          <a:xfrm>
            <a:off x="8519108" y="3301992"/>
            <a:ext cx="548700" cy="3936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 name="Google Shape;104;p20">
            <a:extLst>
              <a:ext uri="{FF2B5EF4-FFF2-40B4-BE49-F238E27FC236}">
                <a16:creationId xmlns:a16="http://schemas.microsoft.com/office/drawing/2014/main" id="{F1B22E7D-61D2-400C-BB92-73FFBE6E6D1A}"/>
              </a:ext>
            </a:extLst>
          </p:cNvPr>
          <p:cNvSpPr txBox="1">
            <a:spLocks noGrp="1"/>
          </p:cNvSpPr>
          <p:nvPr>
            <p:ph type="body" idx="1"/>
          </p:nvPr>
        </p:nvSpPr>
        <p:spPr>
          <a:xfrm>
            <a:off x="466025" y="1174553"/>
            <a:ext cx="7954644" cy="3416400"/>
          </a:xfrm>
          <a:prstGeom prst="rect">
            <a:avLst/>
          </a:prstGeom>
        </p:spPr>
        <p:txBody>
          <a:bodyPr spcFirstLastPara="1" wrap="square" lIns="91425" tIns="91425" rIns="91425" bIns="91425" anchor="t" anchorCtr="0">
            <a:normAutofit fontScale="77500" lnSpcReduction="20000"/>
          </a:bodyPr>
          <a:lstStyle/>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customer need will this action address?</a:t>
            </a:r>
          </a:p>
          <a:p>
            <a:pPr marL="114300" indent="0">
              <a:buSzPct val="75000"/>
              <a:buNone/>
            </a:pPr>
            <a:r>
              <a:rPr lang="en-US" sz="1000" dirty="0">
                <a:latin typeface="Segoe UI" panose="020B0502040204020203" pitchFamily="34" charset="0"/>
                <a:cs typeface="Segoe UI" panose="020B0502040204020203" pitchFamily="34" charset="0"/>
              </a:rPr>
              <a:t>Annuitants and survivors need clear and timely retirement information in a format that best meets their information needs. </a:t>
            </a:r>
          </a:p>
          <a:p>
            <a:pPr marL="114300" indent="0">
              <a:buSzPct val="75000"/>
              <a:buNone/>
            </a:pPr>
            <a:endParaRPr lang="en-US" sz="10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Why is this a priority?</a:t>
            </a:r>
          </a:p>
          <a:p>
            <a:pPr marL="114300" indent="0">
              <a:buSzPct val="75000"/>
              <a:buNone/>
            </a:pPr>
            <a:r>
              <a:rPr lang="en-US" sz="1000" dirty="0">
                <a:latin typeface="Segoe UI" panose="020B0502040204020203" pitchFamily="34" charset="0"/>
                <a:cs typeface="Segoe UI" panose="020B0502040204020203" pitchFamily="34" charset="0"/>
              </a:rPr>
              <a:t>Retirement Services needs to better understand the information that our customers need to make informed decisions and the preferred modality to receive information (for example, electronically or by mail).</a:t>
            </a:r>
          </a:p>
          <a:p>
            <a:pPr marL="114300" indent="0">
              <a:buSzPct val="75000"/>
              <a:buNone/>
            </a:pPr>
            <a:endParaRPr lang="en-US" sz="14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Who is responsible for this action happening?</a:t>
            </a:r>
          </a:p>
          <a:p>
            <a:pPr marL="114300" indent="0">
              <a:buSzPct val="75000"/>
              <a:buNone/>
            </a:pPr>
            <a:r>
              <a:rPr lang="en-US" sz="1000" dirty="0">
                <a:latin typeface="Segoe UI" panose="020B0502040204020203" pitchFamily="34" charset="0"/>
                <a:cs typeface="Segoe UI" panose="020B0502040204020203" pitchFamily="34" charset="0"/>
              </a:rPr>
              <a:t>Retirement Services </a:t>
            </a:r>
          </a:p>
          <a:p>
            <a:pPr marL="114300" indent="0">
              <a:buSzPct val="75000"/>
              <a:buNone/>
            </a:pPr>
            <a:endParaRPr lang="en-US" sz="1400" b="1" dirty="0">
              <a:solidFill>
                <a:srgbClr val="E42628"/>
              </a:solidFill>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action(s) / deliverables / milestones will you take / hit between Oct. 1, ‘21 – Sept. 30, ‘22?</a:t>
            </a:r>
          </a:p>
          <a:p>
            <a:pPr marL="114300" indent="0">
              <a:buSzPct val="75000"/>
              <a:buNone/>
            </a:pPr>
            <a:r>
              <a:rPr lang="en-US" sz="1000" dirty="0">
                <a:latin typeface="Segoe UI" panose="020B0502040204020203" pitchFamily="34" charset="0"/>
                <a:cs typeface="Segoe UI" panose="020B0502040204020203" pitchFamily="34" charset="0"/>
              </a:rPr>
              <a:t>We plan to conduct a needs assessment to determine whether our current communication-related products and services meet the needs of annuitants and survivors.  </a:t>
            </a:r>
          </a:p>
          <a:p>
            <a:pPr marL="114300" indent="0">
              <a:buSzPct val="75000"/>
              <a:buNone/>
            </a:pP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How will you measure whether these actions had their intended effect?</a:t>
            </a:r>
          </a:p>
          <a:p>
            <a:pPr marL="114300" indent="0">
              <a:buSzPct val="75000"/>
              <a:buNone/>
            </a:pPr>
            <a:r>
              <a:rPr lang="en-US" sz="1000" dirty="0">
                <a:latin typeface="Segoe UI" panose="020B0502040204020203" pitchFamily="34" charset="0"/>
                <a:cs typeface="Segoe UI" panose="020B0502040204020203" pitchFamily="34" charset="0"/>
              </a:rPr>
              <a:t>Improvement in customer satisfaction survey scores</a:t>
            </a:r>
          </a:p>
          <a:p>
            <a:pPr marL="114300" indent="0">
              <a:buSzPct val="75000"/>
              <a:buNone/>
            </a:pPr>
            <a:r>
              <a:rPr lang="en-US" sz="1000" dirty="0">
                <a:latin typeface="Segoe UI" panose="020B0502040204020203" pitchFamily="34" charset="0"/>
                <a:cs typeface="Segoe UI" panose="020B0502040204020203" pitchFamily="34" charset="0"/>
              </a:rPr>
              <a:t>Reduction in call volume</a:t>
            </a:r>
          </a:p>
          <a:p>
            <a:pPr marL="114300" indent="0">
              <a:buSzPct val="75000"/>
              <a:buNone/>
            </a:pPr>
            <a:br>
              <a:rPr lang="en-US" sz="1200" dirty="0">
                <a:latin typeface="Segoe UI" panose="020B0502040204020203" pitchFamily="34" charset="0"/>
                <a:cs typeface="Segoe UI" panose="020B0502040204020203" pitchFamily="34" charset="0"/>
              </a:rPr>
            </a:br>
            <a:endParaRPr lang="en-US" sz="1200" dirty="0">
              <a:latin typeface="Segoe UI" panose="020B0502040204020203" pitchFamily="34" charset="0"/>
              <a:cs typeface="Segoe UI" panose="020B0502040204020203" pitchFamily="34" charset="0"/>
            </a:endParaRPr>
          </a:p>
          <a:p>
            <a:pPr marL="114300" indent="0">
              <a:buSzPct val="75000"/>
              <a:buNone/>
            </a:pPr>
            <a:r>
              <a:rPr lang="en-US" sz="1400" b="1" dirty="0">
                <a:solidFill>
                  <a:srgbClr val="E42628"/>
                </a:solidFill>
                <a:latin typeface="Segoe UI" panose="020B0502040204020203" pitchFamily="34" charset="0"/>
                <a:cs typeface="Segoe UI" panose="020B0502040204020203" pitchFamily="34" charset="0"/>
              </a:rPr>
              <a:t>What do you need to make this happen?</a:t>
            </a:r>
          </a:p>
          <a:p>
            <a:pPr marL="114300" indent="0">
              <a:buSzPct val="75000"/>
              <a:buNone/>
            </a:pPr>
            <a:r>
              <a:rPr lang="en-US" sz="1000" dirty="0">
                <a:latin typeface="Segoe UI" panose="020B0502040204020203" pitchFamily="34" charset="0"/>
                <a:cs typeface="Segoe UI" panose="020B0502040204020203" pitchFamily="34" charset="0"/>
              </a:rPr>
              <a:t>Conduct focus groups</a:t>
            </a:r>
          </a:p>
          <a:p>
            <a:pPr marL="114300" indent="0">
              <a:buSzPct val="75000"/>
              <a:buNone/>
            </a:pPr>
            <a:r>
              <a:rPr lang="en-US" sz="1000" dirty="0">
                <a:latin typeface="Segoe UI" panose="020B0502040204020203" pitchFamily="34" charset="0"/>
                <a:cs typeface="Segoe UI" panose="020B0502040204020203" pitchFamily="34" charset="0"/>
              </a:rPr>
              <a:t>Acquire comprehensive on-line survey tool</a:t>
            </a:r>
          </a:p>
          <a:p>
            <a:pPr marL="114300" indent="0">
              <a:buSzPct val="75000"/>
              <a:buNone/>
            </a:pPr>
            <a:r>
              <a:rPr lang="en-US" sz="1000" dirty="0">
                <a:latin typeface="Segoe UI" panose="020B0502040204020203" pitchFamily="34" charset="0"/>
                <a:cs typeface="Segoe UI" panose="020B0502040204020203" pitchFamily="34" charset="0"/>
              </a:rPr>
              <a:t>Acquire web content manager</a:t>
            </a:r>
          </a:p>
          <a:p>
            <a:pPr marL="114300" indent="0">
              <a:buSzPct val="75000"/>
              <a:buNone/>
            </a:pP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55126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1794</Words>
  <Application>Microsoft Office PowerPoint</Application>
  <PresentationFormat>On-screen Show (16:9)</PresentationFormat>
  <Paragraphs>112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Segoe UI</vt:lpstr>
      <vt:lpstr>Public Sans Thin</vt:lpstr>
      <vt:lpstr>Calibri</vt:lpstr>
      <vt:lpstr>Public Sans</vt:lpstr>
      <vt:lpstr>Arial</vt:lpstr>
      <vt:lpstr>Simple Light</vt:lpstr>
      <vt:lpstr>FY23 CX Action Plan Retirement Services Office of Personnel Management</vt:lpstr>
      <vt:lpstr>FY21 Capacity Assessment Reflection Summary</vt:lpstr>
      <vt:lpstr>Adapting Service During a Global Pandemic</vt:lpstr>
      <vt:lpstr>HISP Equity Reflection</vt:lpstr>
      <vt:lpstr>HISP Equity Reflection</vt:lpstr>
      <vt:lpstr>HISP Equity Reflection</vt:lpstr>
      <vt:lpstr>FY22 Action Update:  Strengthen Customer Engagement by Improving Access to the Contact Center</vt:lpstr>
      <vt:lpstr>FY22 Action Update: Increase Benefit Officers’ Knowledge Through Training and Collaboration</vt:lpstr>
      <vt:lpstr>FY23 Commit to Action:  Strengthen Customer Engagement by Improving Communication of Retirement Information to Annuitants and Survivors </vt:lpstr>
      <vt:lpstr>FY23 Commit to Action: Develop and Update User Interfaces, Modernize IT System Components, and Enhance Data Integration of IT Systems</vt:lpstr>
      <vt:lpstr>  https://performance.gov/cx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Agencies On The Equity Assessment</dc:title>
  <dc:creator>Boland, Amira C. EOP/OMB</dc:creator>
  <cp:lastModifiedBy>Link, Josie</cp:lastModifiedBy>
  <cp:revision>167</cp:revision>
  <dcterms:modified xsi:type="dcterms:W3CDTF">2022-01-26T20:37:36Z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2022-01-26T20:35:30Z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182eb52a-783a-4baa-9eaa-e1cc5cd21b6a</vt:lpwstr>
  </property>
  <property fmtid="{D5CDD505-2E9C-101B-9397-08002B2CF9AE}" pid="8" name="MSIP_Label_ea60d57e-af5b-4752-ac57-3e4f28ca11dc_ContentBits">
    <vt:lpwstr>0</vt:lpwstr>
  </property>
</Properties>
</file>